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73" r:id="rId3"/>
    <p:sldId id="271" r:id="rId4"/>
    <p:sldId id="258" r:id="rId5"/>
    <p:sldId id="261" r:id="rId6"/>
    <p:sldId id="274" r:id="rId7"/>
    <p:sldId id="262" r:id="rId8"/>
    <p:sldId id="257" r:id="rId9"/>
    <p:sldId id="260" r:id="rId10"/>
    <p:sldId id="263" r:id="rId11"/>
    <p:sldId id="259" r:id="rId12"/>
    <p:sldId id="264" r:id="rId13"/>
    <p:sldId id="265" r:id="rId14"/>
    <p:sldId id="268" r:id="rId15"/>
    <p:sldId id="269" r:id="rId16"/>
    <p:sldId id="270" r:id="rId17"/>
    <p:sldId id="272" r:id="rId18"/>
    <p:sldId id="266" r:id="rId19"/>
  </p:sldIdLst>
  <p:sldSz cx="9144000" cy="6858000" type="screen4x3"/>
  <p:notesSz cx="6858000" cy="9144000"/>
  <p:photoAlbum layout="1picTitle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2" autoAdjust="0"/>
    <p:restoredTop sz="94660"/>
  </p:normalViewPr>
  <p:slideViewPr>
    <p:cSldViewPr>
      <p:cViewPr>
        <p:scale>
          <a:sx n="100" d="100"/>
          <a:sy n="100" d="100"/>
        </p:scale>
        <p:origin x="-51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55D311-E1E4-499F-A2A0-1AA213B98A51}" type="datetimeFigureOut">
              <a:rPr lang="en-GB" smtClean="0"/>
              <a:pPr/>
              <a:t>07/04/2011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C1BAE-9672-4F5F-BF84-BF8482F42F78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C1BAE-9672-4F5F-BF84-BF8482F42F78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0C5B2-A705-41C8-83F1-898C1506ADB6}" type="datetimeFigureOut">
              <a:rPr lang="en-GB" smtClean="0"/>
              <a:pPr/>
              <a:t>07/04/2011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FA8E9-E9CA-4B9B-A762-69488F619F8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0C5B2-A705-41C8-83F1-898C1506ADB6}" type="datetimeFigureOut">
              <a:rPr lang="en-GB" smtClean="0"/>
              <a:pPr/>
              <a:t>07/04/2011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FA8E9-E9CA-4B9B-A762-69488F619F8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0C5B2-A705-41C8-83F1-898C1506ADB6}" type="datetimeFigureOut">
              <a:rPr lang="en-GB" smtClean="0"/>
              <a:pPr/>
              <a:t>07/04/2011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FA8E9-E9CA-4B9B-A762-69488F619F8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0C5B2-A705-41C8-83F1-898C1506ADB6}" type="datetimeFigureOut">
              <a:rPr lang="en-GB" smtClean="0"/>
              <a:pPr/>
              <a:t>07/04/2011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FA8E9-E9CA-4B9B-A762-69488F619F8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0C5B2-A705-41C8-83F1-898C1506ADB6}" type="datetimeFigureOut">
              <a:rPr lang="en-GB" smtClean="0"/>
              <a:pPr/>
              <a:t>07/04/2011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FA8E9-E9CA-4B9B-A762-69488F619F8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0C5B2-A705-41C8-83F1-898C1506ADB6}" type="datetimeFigureOut">
              <a:rPr lang="en-GB" smtClean="0"/>
              <a:pPr/>
              <a:t>07/04/2011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FA8E9-E9CA-4B9B-A762-69488F619F8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0C5B2-A705-41C8-83F1-898C1506ADB6}" type="datetimeFigureOut">
              <a:rPr lang="en-GB" smtClean="0"/>
              <a:pPr/>
              <a:t>07/04/2011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FA8E9-E9CA-4B9B-A762-69488F619F8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0C5B2-A705-41C8-83F1-898C1506ADB6}" type="datetimeFigureOut">
              <a:rPr lang="en-GB" smtClean="0"/>
              <a:pPr/>
              <a:t>07/04/2011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FA8E9-E9CA-4B9B-A762-69488F619F8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0C5B2-A705-41C8-83F1-898C1506ADB6}" type="datetimeFigureOut">
              <a:rPr lang="en-GB" smtClean="0"/>
              <a:pPr/>
              <a:t>07/04/2011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FA8E9-E9CA-4B9B-A762-69488F619F8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0C5B2-A705-41C8-83F1-898C1506ADB6}" type="datetimeFigureOut">
              <a:rPr lang="en-GB" smtClean="0"/>
              <a:pPr/>
              <a:t>07/04/2011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FA8E9-E9CA-4B9B-A762-69488F619F8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0C5B2-A705-41C8-83F1-898C1506ADB6}" type="datetimeFigureOut">
              <a:rPr lang="en-GB" smtClean="0"/>
              <a:pPr/>
              <a:t>07/04/2011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FA8E9-E9CA-4B9B-A762-69488F619F8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00C5B2-A705-41C8-83F1-898C1506ADB6}" type="datetimeFigureOut">
              <a:rPr lang="en-GB" smtClean="0"/>
              <a:pPr/>
              <a:t>07/04/2011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2FA8E9-E9CA-4B9B-A762-69488F619F82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2348880"/>
            <a:ext cx="7772400" cy="1470025"/>
          </a:xfrm>
        </p:spPr>
        <p:txBody>
          <a:bodyPr/>
          <a:lstStyle/>
          <a:p>
            <a:r>
              <a:rPr lang="en-GB" dirty="0" smtClean="0"/>
              <a:t>Introducing </a:t>
            </a:r>
            <a:r>
              <a:rPr lang="en-GB" dirty="0" err="1" smtClean="0"/>
              <a:t>Nanode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7584" y="3886200"/>
            <a:ext cx="7992888" cy="1752600"/>
          </a:xfrm>
        </p:spPr>
        <p:txBody>
          <a:bodyPr/>
          <a:lstStyle/>
          <a:p>
            <a:r>
              <a:rPr lang="en-GB" dirty="0" smtClean="0"/>
              <a:t>An Open Source Network Applications Node</a:t>
            </a:r>
          </a:p>
          <a:p>
            <a:r>
              <a:rPr lang="en-GB" dirty="0" smtClean="0"/>
              <a:t> for the                   Internet of Things </a:t>
            </a:r>
            <a:r>
              <a:rPr lang="en-GB" dirty="0" err="1" smtClean="0"/>
              <a:t>Hackathon</a:t>
            </a:r>
            <a:r>
              <a:rPr lang="en-GB" dirty="0" smtClean="0"/>
              <a:t> April 8</a:t>
            </a:r>
            <a:r>
              <a:rPr lang="en-GB" baseline="30000" dirty="0" smtClean="0"/>
              <a:t>th</a:t>
            </a:r>
            <a:r>
              <a:rPr lang="en-GB" dirty="0" smtClean="0"/>
              <a:t>/9</a:t>
            </a:r>
            <a:r>
              <a:rPr lang="en-GB" baseline="30000" dirty="0" smtClean="0"/>
              <a:t>th</a:t>
            </a:r>
            <a:r>
              <a:rPr lang="en-GB" dirty="0" smtClean="0"/>
              <a:t> 2011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1259632" y="5949280"/>
            <a:ext cx="6548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In Association with London </a:t>
            </a:r>
            <a:r>
              <a:rPr lang="en-GB" dirty="0" err="1" smtClean="0"/>
              <a:t>Hackspace</a:t>
            </a:r>
            <a:r>
              <a:rPr lang="en-GB" dirty="0" smtClean="0"/>
              <a:t>, </a:t>
            </a:r>
            <a:r>
              <a:rPr lang="en-GB" dirty="0" err="1" smtClean="0"/>
              <a:t>Pachube</a:t>
            </a:r>
            <a:r>
              <a:rPr lang="en-GB" dirty="0" smtClean="0"/>
              <a:t> &amp; Arbour Wood Ltd.</a:t>
            </a:r>
            <a:endParaRPr lang="en-GB" dirty="0"/>
          </a:p>
        </p:txBody>
      </p:sp>
      <p:pic>
        <p:nvPicPr>
          <p:cNvPr id="6" name="Picture 5" descr="pachube_logo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67744" y="4437112"/>
            <a:ext cx="1584176" cy="537009"/>
          </a:xfrm>
          <a:prstGeom prst="rect">
            <a:avLst/>
          </a:prstGeom>
        </p:spPr>
      </p:pic>
      <p:pic>
        <p:nvPicPr>
          <p:cNvPr id="7" name="Picture 6" descr="nanode_runnin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71800" y="188640"/>
            <a:ext cx="3312368" cy="24842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3272" cy="1143000"/>
          </a:xfrm>
        </p:spPr>
        <p:txBody>
          <a:bodyPr>
            <a:normAutofit/>
          </a:bodyPr>
          <a:lstStyle/>
          <a:p>
            <a:r>
              <a:rPr lang="en-GB" dirty="0" err="1" smtClean="0"/>
              <a:t>Nanode</a:t>
            </a:r>
            <a:r>
              <a:rPr lang="en-GB" dirty="0" smtClean="0"/>
              <a:t> – Built for DIY Construction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755576" y="1628800"/>
            <a:ext cx="820891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3200" dirty="0" smtClean="0"/>
              <a:t>  Appeal to Enthusiasts, Colleges, </a:t>
            </a:r>
            <a:r>
              <a:rPr lang="en-GB" sz="3200" dirty="0" err="1" smtClean="0"/>
              <a:t>Hackspaces</a:t>
            </a:r>
            <a:endParaRPr lang="en-GB" sz="3200" dirty="0" smtClean="0"/>
          </a:p>
          <a:p>
            <a:pPr>
              <a:buFont typeface="Arial" pitchFamily="34" charset="0"/>
              <a:buChar char="•"/>
            </a:pPr>
            <a:r>
              <a:rPr lang="en-GB" sz="3200" dirty="0" smtClean="0"/>
              <a:t>  Through-hole conventional components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 smtClean="0"/>
              <a:t>  Uses DIL package, </a:t>
            </a:r>
            <a:r>
              <a:rPr lang="en-GB" sz="3200" dirty="0" err="1" smtClean="0"/>
              <a:t>socketed</a:t>
            </a:r>
            <a:r>
              <a:rPr lang="en-GB" sz="3200" dirty="0" smtClean="0"/>
              <a:t> ICs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/>
              <a:t> </a:t>
            </a:r>
            <a:r>
              <a:rPr lang="en-GB" sz="3200" dirty="0" smtClean="0"/>
              <a:t> All parts readily available 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 smtClean="0"/>
              <a:t>  Only basic soldering and tools needed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/>
              <a:t> </a:t>
            </a:r>
            <a:r>
              <a:rPr lang="en-GB" sz="3200" dirty="0" smtClean="0"/>
              <a:t> Assembled in about 2 hours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/>
              <a:t> </a:t>
            </a:r>
            <a:r>
              <a:rPr lang="en-GB" sz="3200" dirty="0" smtClean="0"/>
              <a:t> Runs off 5V USB power or external 12V supply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/>
              <a:t> </a:t>
            </a:r>
            <a:r>
              <a:rPr lang="en-GB" sz="3200" dirty="0" smtClean="0"/>
              <a:t> Example Applications Code online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/>
              <a:t> </a:t>
            </a:r>
            <a:r>
              <a:rPr lang="en-GB" sz="3200" dirty="0" smtClean="0"/>
              <a:t> Very low cost kit &lt; £20,  25 Euros,   US$30</a:t>
            </a:r>
            <a:endParaRPr lang="en-GB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Nanode</a:t>
            </a:r>
            <a:r>
              <a:rPr lang="en-GB" dirty="0" smtClean="0"/>
              <a:t> is an Open Source Design</a:t>
            </a:r>
            <a:endParaRPr lang="en-GB" dirty="0"/>
          </a:p>
        </p:txBody>
      </p:sp>
      <p:pic>
        <p:nvPicPr>
          <p:cNvPr id="3" name="Picture 2" descr="etherboard2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457200" y="1697038"/>
            <a:ext cx="8229600" cy="4651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 smtClean="0"/>
              <a:t>Nanode</a:t>
            </a:r>
            <a:r>
              <a:rPr lang="en-GB" dirty="0" smtClean="0"/>
              <a:t> uses Open Source Hardware 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395536" y="1772816"/>
            <a:ext cx="856895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3200" dirty="0" smtClean="0"/>
              <a:t>  All Design files available on          </a:t>
            </a:r>
            <a:r>
              <a:rPr lang="en-GB" sz="3200" dirty="0" err="1" smtClean="0"/>
              <a:t>Thingiverse</a:t>
            </a:r>
            <a:endParaRPr lang="en-GB" sz="3200" dirty="0" smtClean="0"/>
          </a:p>
          <a:p>
            <a:pPr>
              <a:buFont typeface="Arial" pitchFamily="34" charset="0"/>
              <a:buChar char="•"/>
            </a:pPr>
            <a:r>
              <a:rPr lang="en-GB" sz="3200" dirty="0" smtClean="0"/>
              <a:t>  Easy step by step instructions for DIY build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 smtClean="0"/>
              <a:t>  Schematic Diagram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/>
              <a:t> </a:t>
            </a:r>
            <a:r>
              <a:rPr lang="en-GB" sz="3200" dirty="0" smtClean="0"/>
              <a:t> PCB Board Files  - popular Eagle CAD format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/>
              <a:t> </a:t>
            </a:r>
            <a:r>
              <a:rPr lang="en-GB" sz="3200" dirty="0" smtClean="0"/>
              <a:t> Applications Code Examples supplied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/>
              <a:t> </a:t>
            </a:r>
            <a:r>
              <a:rPr lang="en-GB" sz="3200" dirty="0" smtClean="0"/>
              <a:t> </a:t>
            </a:r>
            <a:r>
              <a:rPr lang="en-GB" sz="3200" dirty="0" err="1" smtClean="0"/>
              <a:t>Bootloader</a:t>
            </a:r>
            <a:r>
              <a:rPr lang="en-GB" sz="3200" dirty="0" smtClean="0"/>
              <a:t> uses </a:t>
            </a:r>
            <a:r>
              <a:rPr lang="en-GB" sz="3200" dirty="0" err="1" smtClean="0"/>
              <a:t>Vusb</a:t>
            </a:r>
            <a:r>
              <a:rPr lang="en-GB" sz="3200" dirty="0" smtClean="0"/>
              <a:t> Virtual USB &amp; </a:t>
            </a:r>
            <a:r>
              <a:rPr lang="en-GB" sz="3200" dirty="0" err="1" smtClean="0"/>
              <a:t>Metaboard</a:t>
            </a:r>
            <a:endParaRPr lang="en-GB" sz="3200" dirty="0" smtClean="0"/>
          </a:p>
          <a:p>
            <a:pPr>
              <a:buFont typeface="Arial" pitchFamily="34" charset="0"/>
              <a:buChar char="•"/>
            </a:pPr>
            <a:r>
              <a:rPr lang="en-GB" sz="3200" dirty="0" smtClean="0"/>
              <a:t>  Hardware is closely compatible with </a:t>
            </a:r>
            <a:r>
              <a:rPr lang="en-GB" sz="3200" dirty="0" err="1" smtClean="0"/>
              <a:t>Arduino</a:t>
            </a:r>
            <a:endParaRPr lang="en-GB" sz="3200" dirty="0" smtClean="0"/>
          </a:p>
          <a:p>
            <a:pPr>
              <a:buFont typeface="Arial" pitchFamily="34" charset="0"/>
              <a:buChar char="•"/>
            </a:pPr>
            <a:r>
              <a:rPr lang="en-GB" sz="3200" dirty="0" smtClean="0"/>
              <a:t>  </a:t>
            </a:r>
            <a:r>
              <a:rPr lang="en-GB" sz="3200" dirty="0" err="1" smtClean="0"/>
              <a:t>Nanode</a:t>
            </a:r>
            <a:r>
              <a:rPr lang="en-GB" sz="3200" dirty="0" smtClean="0"/>
              <a:t> – Make it Happen</a:t>
            </a:r>
          </a:p>
          <a:p>
            <a:endParaRPr lang="en-GB" sz="3200" dirty="0" smtClean="0"/>
          </a:p>
          <a:p>
            <a:endParaRPr lang="en-GB" sz="3200" dirty="0"/>
          </a:p>
        </p:txBody>
      </p:sp>
      <p:pic>
        <p:nvPicPr>
          <p:cNvPr id="4" name="Picture 3" descr="gea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64088" y="1700808"/>
            <a:ext cx="723810" cy="7111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Nanode</a:t>
            </a:r>
            <a:r>
              <a:rPr lang="en-GB" dirty="0" smtClean="0"/>
              <a:t> - Applications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611560" y="1556792"/>
            <a:ext cx="4824536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3200" dirty="0" smtClean="0"/>
              <a:t> Smart Sensor Networks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 smtClean="0"/>
              <a:t> Master/Slave Networks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 smtClean="0"/>
              <a:t> Wired or Wireless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 smtClean="0"/>
              <a:t> Wireless/Ethernet Bridge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 smtClean="0"/>
              <a:t> Remote Control 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 smtClean="0"/>
              <a:t> Energy Monitoring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 smtClean="0"/>
              <a:t> Home Automation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 smtClean="0"/>
              <a:t> Internet of Things</a:t>
            </a:r>
            <a:endParaRPr lang="en-GB" sz="3200" dirty="0"/>
          </a:p>
        </p:txBody>
      </p:sp>
      <p:pic>
        <p:nvPicPr>
          <p:cNvPr id="4" name="Picture 3" descr="Putter_Gett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64088" y="1412776"/>
            <a:ext cx="2784309" cy="2088232"/>
          </a:xfrm>
          <a:prstGeom prst="rect">
            <a:avLst/>
          </a:prstGeom>
        </p:spPr>
      </p:pic>
      <p:pic>
        <p:nvPicPr>
          <p:cNvPr id="5" name="Picture 4" descr="RGB_lamp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64088" y="4005064"/>
            <a:ext cx="2784309" cy="208823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220072" y="3573016"/>
            <a:ext cx="34957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Testing Putter/Getter with </a:t>
            </a:r>
            <a:r>
              <a:rPr lang="en-GB" dirty="0" err="1" smtClean="0"/>
              <a:t>Pachube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5364088" y="6165304"/>
            <a:ext cx="3036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RGB Lamp – We Love </a:t>
            </a:r>
            <a:r>
              <a:rPr lang="en-GB" dirty="0" err="1" smtClean="0"/>
              <a:t>Nanode</a:t>
            </a:r>
            <a:r>
              <a:rPr lang="en-GB" dirty="0" smtClean="0"/>
              <a:t>!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Rectangle 65"/>
          <p:cNvSpPr/>
          <p:nvPr/>
        </p:nvSpPr>
        <p:spPr>
          <a:xfrm>
            <a:off x="7524328" y="4941168"/>
            <a:ext cx="1152128" cy="13681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r>
              <a:rPr lang="en-GB" dirty="0" err="1" smtClean="0"/>
              <a:t>Nanode</a:t>
            </a:r>
            <a:r>
              <a:rPr lang="en-GB" dirty="0" smtClean="0"/>
              <a:t> – the Versatile Network Node </a:t>
            </a:r>
            <a:endParaRPr lang="en-GB" dirty="0"/>
          </a:p>
        </p:txBody>
      </p:sp>
      <p:pic>
        <p:nvPicPr>
          <p:cNvPr id="4" name="Content Placeholder 3" descr="Nanode_1[1]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788024" y="2780928"/>
            <a:ext cx="1806145" cy="1354609"/>
          </a:xfrm>
        </p:spPr>
      </p:pic>
      <p:sp>
        <p:nvSpPr>
          <p:cNvPr id="5" name="Cloud 4"/>
          <p:cNvSpPr/>
          <p:nvPr/>
        </p:nvSpPr>
        <p:spPr>
          <a:xfrm>
            <a:off x="3131840" y="2924944"/>
            <a:ext cx="914400" cy="9144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7524328" y="1556792"/>
            <a:ext cx="1152128" cy="13681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7524328" y="3356992"/>
            <a:ext cx="1152128" cy="13681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" name="Elbow Connector 14"/>
          <p:cNvCxnSpPr/>
          <p:nvPr/>
        </p:nvCxnSpPr>
        <p:spPr>
          <a:xfrm>
            <a:off x="6588224" y="3356992"/>
            <a:ext cx="914400" cy="914400"/>
          </a:xfrm>
          <a:prstGeom prst="bentConnector3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635896" y="2420888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Internet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7452320" y="2924944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Application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7452320" y="4653136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Actuators</a:t>
            </a:r>
            <a:endParaRPr lang="en-GB" dirty="0"/>
          </a:p>
        </p:txBody>
      </p:sp>
      <p:pic>
        <p:nvPicPr>
          <p:cNvPr id="21" name="Picture 20" descr="Nanode_1[1]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0800000">
            <a:off x="611560" y="2636912"/>
            <a:ext cx="1824203" cy="1368152"/>
          </a:xfrm>
          <a:prstGeom prst="rect">
            <a:avLst/>
          </a:prstGeom>
        </p:spPr>
      </p:pic>
      <p:sp>
        <p:nvSpPr>
          <p:cNvPr id="23" name="Left-Right Arrow 22"/>
          <p:cNvSpPr/>
          <p:nvPr/>
        </p:nvSpPr>
        <p:spPr>
          <a:xfrm>
            <a:off x="2195736" y="3140968"/>
            <a:ext cx="1008112" cy="48463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Left-Right Arrow 23"/>
          <p:cNvSpPr/>
          <p:nvPr/>
        </p:nvSpPr>
        <p:spPr>
          <a:xfrm>
            <a:off x="3995936" y="3140968"/>
            <a:ext cx="1008112" cy="48463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/>
          <p:cNvSpPr/>
          <p:nvPr/>
        </p:nvSpPr>
        <p:spPr>
          <a:xfrm>
            <a:off x="539552" y="4869160"/>
            <a:ext cx="2016224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4" name="Picture 33" descr="pachube_logo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23928" y="3645024"/>
            <a:ext cx="849694" cy="288032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>
            <a:off x="611560" y="1844824"/>
            <a:ext cx="1440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One </a:t>
            </a:r>
            <a:r>
              <a:rPr lang="en-GB" dirty="0" err="1" smtClean="0"/>
              <a:t>Nanode</a:t>
            </a:r>
            <a:r>
              <a:rPr lang="en-GB" dirty="0" smtClean="0"/>
              <a:t> Publisher</a:t>
            </a:r>
            <a:endParaRPr lang="en-GB" dirty="0"/>
          </a:p>
        </p:txBody>
      </p:sp>
      <p:sp>
        <p:nvSpPr>
          <p:cNvPr id="37" name="TextBox 36"/>
          <p:cNvSpPr txBox="1"/>
          <p:nvPr/>
        </p:nvSpPr>
        <p:spPr>
          <a:xfrm>
            <a:off x="827584" y="5877272"/>
            <a:ext cx="22322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Sensors e.g. Temperature, Energy, Humidity, Radiation</a:t>
            </a:r>
            <a:endParaRPr lang="en-GB" dirty="0"/>
          </a:p>
        </p:txBody>
      </p:sp>
      <p:pic>
        <p:nvPicPr>
          <p:cNvPr id="46" name="Content Placeholder 3" descr="Nanode_1[1]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88024" y="1124744"/>
            <a:ext cx="1806145" cy="1354609"/>
          </a:xfrm>
          <a:prstGeom prst="rect">
            <a:avLst/>
          </a:prstGeom>
        </p:spPr>
      </p:pic>
      <p:pic>
        <p:nvPicPr>
          <p:cNvPr id="47" name="Content Placeholder 3" descr="Nanode_1[1]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88024" y="4437112"/>
            <a:ext cx="1806145" cy="1354609"/>
          </a:xfrm>
          <a:prstGeom prst="rect">
            <a:avLst/>
          </a:prstGeom>
        </p:spPr>
      </p:pic>
      <p:sp>
        <p:nvSpPr>
          <p:cNvPr id="49" name="TextBox 48"/>
          <p:cNvSpPr txBox="1"/>
          <p:nvPr/>
        </p:nvSpPr>
        <p:spPr>
          <a:xfrm>
            <a:off x="4788024" y="5805264"/>
            <a:ext cx="2016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Several </a:t>
            </a:r>
            <a:r>
              <a:rPr lang="en-GB" dirty="0" err="1" smtClean="0"/>
              <a:t>Nanode</a:t>
            </a:r>
            <a:r>
              <a:rPr lang="en-GB" dirty="0" smtClean="0"/>
              <a:t> Subscribers</a:t>
            </a:r>
            <a:endParaRPr lang="en-GB" dirty="0"/>
          </a:p>
        </p:txBody>
      </p:sp>
      <p:cxnSp>
        <p:nvCxnSpPr>
          <p:cNvPr id="55" name="Straight Arrow Connector 54"/>
          <p:cNvCxnSpPr/>
          <p:nvPr/>
        </p:nvCxnSpPr>
        <p:spPr>
          <a:xfrm rot="5400000" flipH="1" flipV="1">
            <a:off x="467544" y="4365104"/>
            <a:ext cx="100811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 rot="5400000" flipH="1" flipV="1">
            <a:off x="612354" y="4364310"/>
            <a:ext cx="100811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 rot="5400000" flipH="1" flipV="1">
            <a:off x="756370" y="4364310"/>
            <a:ext cx="100811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 rot="5400000" flipH="1" flipV="1">
            <a:off x="900386" y="4364310"/>
            <a:ext cx="100811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Left Arrow 61"/>
          <p:cNvSpPr/>
          <p:nvPr/>
        </p:nvSpPr>
        <p:spPr>
          <a:xfrm rot="16200000">
            <a:off x="2915816" y="2060848"/>
            <a:ext cx="1440160" cy="43204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Left Arrow 62"/>
          <p:cNvSpPr/>
          <p:nvPr/>
        </p:nvSpPr>
        <p:spPr>
          <a:xfrm rot="10800000">
            <a:off x="3491880" y="1412776"/>
            <a:ext cx="1440160" cy="43204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Left Arrow 63"/>
          <p:cNvSpPr/>
          <p:nvPr/>
        </p:nvSpPr>
        <p:spPr>
          <a:xfrm rot="10800000">
            <a:off x="3491880" y="4869160"/>
            <a:ext cx="1440160" cy="43204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Left Arrow 64"/>
          <p:cNvSpPr/>
          <p:nvPr/>
        </p:nvSpPr>
        <p:spPr>
          <a:xfrm rot="5400000">
            <a:off x="2915816" y="4293096"/>
            <a:ext cx="1440160" cy="43204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TextBox 67"/>
          <p:cNvSpPr txBox="1"/>
          <p:nvPr/>
        </p:nvSpPr>
        <p:spPr>
          <a:xfrm>
            <a:off x="7452320" y="6309320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Display</a:t>
            </a:r>
            <a:endParaRPr lang="en-GB" dirty="0"/>
          </a:p>
        </p:txBody>
      </p:sp>
      <p:cxnSp>
        <p:nvCxnSpPr>
          <p:cNvPr id="74" name="Elbow Connector 73"/>
          <p:cNvCxnSpPr/>
          <p:nvPr/>
        </p:nvCxnSpPr>
        <p:spPr>
          <a:xfrm>
            <a:off x="6588224" y="4869160"/>
            <a:ext cx="914400" cy="914400"/>
          </a:xfrm>
          <a:prstGeom prst="bentConnector3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Elbow Connector 75"/>
          <p:cNvCxnSpPr/>
          <p:nvPr/>
        </p:nvCxnSpPr>
        <p:spPr>
          <a:xfrm>
            <a:off x="6588224" y="1484784"/>
            <a:ext cx="914400" cy="914400"/>
          </a:xfrm>
          <a:prstGeom prst="bentConnector3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Box 78"/>
          <p:cNvSpPr txBox="1"/>
          <p:nvPr/>
        </p:nvSpPr>
        <p:spPr>
          <a:xfrm>
            <a:off x="7596336" y="5085184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rgbClr val="FF0000"/>
                </a:solidFill>
              </a:rPr>
              <a:t>123.4</a:t>
            </a:r>
            <a:endParaRPr lang="en-GB" sz="2800" dirty="0">
              <a:solidFill>
                <a:srgbClr val="FF0000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611560" y="1052736"/>
            <a:ext cx="2952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Nanode</a:t>
            </a:r>
            <a:r>
              <a:rPr lang="en-GB" dirty="0" smtClean="0"/>
              <a:t> uses a Publisher/Subscriber Model</a:t>
            </a:r>
            <a:endParaRPr lang="en-GB" dirty="0"/>
          </a:p>
        </p:txBody>
      </p:sp>
      <p:cxnSp>
        <p:nvCxnSpPr>
          <p:cNvPr id="35" name="Straight Arrow Connector 34"/>
          <p:cNvCxnSpPr/>
          <p:nvPr/>
        </p:nvCxnSpPr>
        <p:spPr>
          <a:xfrm rot="5400000" flipH="1" flipV="1">
            <a:off x="1044402" y="4364310"/>
            <a:ext cx="100811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rot="5400000" flipH="1" flipV="1">
            <a:off x="1188418" y="4364310"/>
            <a:ext cx="100811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40" descr="serial_slav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88024" y="1052736"/>
            <a:ext cx="1824203" cy="1368152"/>
          </a:xfrm>
          <a:prstGeom prst="rect">
            <a:avLst/>
          </a:prstGeom>
        </p:spPr>
      </p:pic>
      <p:pic>
        <p:nvPicPr>
          <p:cNvPr id="42" name="Picture 41" descr="serial_slav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88024" y="2780928"/>
            <a:ext cx="1824203" cy="1368152"/>
          </a:xfrm>
          <a:prstGeom prst="rect">
            <a:avLst/>
          </a:prstGeom>
        </p:spPr>
      </p:pic>
      <p:pic>
        <p:nvPicPr>
          <p:cNvPr id="43" name="Picture 42" descr="serial_slav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88024" y="4437112"/>
            <a:ext cx="1824203" cy="136815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0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n-GB" dirty="0" err="1" smtClean="0"/>
              <a:t>Nano</a:t>
            </a:r>
            <a:r>
              <a:rPr lang="en-GB" dirty="0" smtClean="0"/>
              <a:t>-Bus – A local Wired Serial Network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7524328" y="4941168"/>
            <a:ext cx="1152128" cy="13681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Cloud 4"/>
          <p:cNvSpPr/>
          <p:nvPr/>
        </p:nvSpPr>
        <p:spPr>
          <a:xfrm>
            <a:off x="395536" y="2924944"/>
            <a:ext cx="914400" cy="9144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7524328" y="1556792"/>
            <a:ext cx="1152128" cy="13681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7524328" y="3212976"/>
            <a:ext cx="1152128" cy="13681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Elbow Connector 7"/>
          <p:cNvCxnSpPr/>
          <p:nvPr/>
        </p:nvCxnSpPr>
        <p:spPr>
          <a:xfrm>
            <a:off x="6588224" y="3212976"/>
            <a:ext cx="914400" cy="914400"/>
          </a:xfrm>
          <a:prstGeom prst="bentConnector3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51520" y="3861048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Internet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7452320" y="2852936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Sensors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7452320" y="4509120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Actuators</a:t>
            </a:r>
            <a:endParaRPr lang="en-GB" dirty="0"/>
          </a:p>
        </p:txBody>
      </p:sp>
      <p:pic>
        <p:nvPicPr>
          <p:cNvPr id="12" name="Picture 11" descr="Nanode_1[1]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67744" y="2780928"/>
            <a:ext cx="1824203" cy="1368152"/>
          </a:xfrm>
          <a:prstGeom prst="rect">
            <a:avLst/>
          </a:prstGeom>
        </p:spPr>
      </p:pic>
      <p:sp>
        <p:nvSpPr>
          <p:cNvPr id="14" name="Left-Right Arrow 13"/>
          <p:cNvSpPr/>
          <p:nvPr/>
        </p:nvSpPr>
        <p:spPr>
          <a:xfrm>
            <a:off x="1331640" y="3140968"/>
            <a:ext cx="1008112" cy="48463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2555776" y="4869160"/>
            <a:ext cx="1584176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15" descr="pachube_logo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2492896"/>
            <a:ext cx="1274541" cy="432048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2267744" y="2060848"/>
            <a:ext cx="1440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One </a:t>
            </a:r>
            <a:r>
              <a:rPr lang="en-GB" dirty="0" err="1" smtClean="0"/>
              <a:t>Nanode</a:t>
            </a:r>
            <a:r>
              <a:rPr lang="en-GB" dirty="0" smtClean="0"/>
              <a:t> Master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4716016" y="5877272"/>
            <a:ext cx="2304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Several </a:t>
            </a:r>
            <a:r>
              <a:rPr lang="en-GB" dirty="0" err="1" smtClean="0"/>
              <a:t>Nanode</a:t>
            </a:r>
            <a:r>
              <a:rPr lang="en-GB" dirty="0" smtClean="0"/>
              <a:t>  Serial Slaves on </a:t>
            </a:r>
            <a:r>
              <a:rPr lang="en-GB" dirty="0" err="1" smtClean="0"/>
              <a:t>Nano</a:t>
            </a:r>
            <a:r>
              <a:rPr lang="en-GB" dirty="0" smtClean="0"/>
              <a:t>-Bus</a:t>
            </a:r>
            <a:endParaRPr lang="en-GB" dirty="0"/>
          </a:p>
        </p:txBody>
      </p:sp>
      <p:cxnSp>
        <p:nvCxnSpPr>
          <p:cNvPr id="21" name="Straight Arrow Connector 20"/>
          <p:cNvCxnSpPr/>
          <p:nvPr/>
        </p:nvCxnSpPr>
        <p:spPr>
          <a:xfrm rot="5400000" flipH="1" flipV="1">
            <a:off x="2627784" y="4365104"/>
            <a:ext cx="100811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rot="5400000" flipH="1" flipV="1">
            <a:off x="2772594" y="4364310"/>
            <a:ext cx="100811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rot="5400000" flipH="1" flipV="1">
            <a:off x="2916610" y="4364310"/>
            <a:ext cx="100811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rot="5400000" flipH="1" flipV="1">
            <a:off x="3060626" y="4364310"/>
            <a:ext cx="100811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7452320" y="6309320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Display</a:t>
            </a:r>
            <a:endParaRPr lang="en-GB" dirty="0"/>
          </a:p>
        </p:txBody>
      </p:sp>
      <p:cxnSp>
        <p:nvCxnSpPr>
          <p:cNvPr id="30" name="Elbow Connector 29"/>
          <p:cNvCxnSpPr/>
          <p:nvPr/>
        </p:nvCxnSpPr>
        <p:spPr>
          <a:xfrm>
            <a:off x="6588224" y="4869160"/>
            <a:ext cx="914400" cy="914400"/>
          </a:xfrm>
          <a:prstGeom prst="bentConnector3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Elbow Connector 30"/>
          <p:cNvCxnSpPr/>
          <p:nvPr/>
        </p:nvCxnSpPr>
        <p:spPr>
          <a:xfrm>
            <a:off x="6588224" y="1484784"/>
            <a:ext cx="914400" cy="914400"/>
          </a:xfrm>
          <a:prstGeom prst="bentConnector3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7596336" y="5085184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rgbClr val="FF0000"/>
                </a:solidFill>
              </a:rPr>
              <a:t>123.4</a:t>
            </a:r>
            <a:endParaRPr lang="en-GB" sz="2800" dirty="0">
              <a:solidFill>
                <a:srgbClr val="FF0000"/>
              </a:solidFill>
            </a:endParaRPr>
          </a:p>
        </p:txBody>
      </p:sp>
      <p:sp>
        <p:nvSpPr>
          <p:cNvPr id="33" name="Left-Right Arrow 32"/>
          <p:cNvSpPr/>
          <p:nvPr/>
        </p:nvSpPr>
        <p:spPr>
          <a:xfrm rot="16200000">
            <a:off x="2159732" y="3320988"/>
            <a:ext cx="4608512" cy="36004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TextBox 33"/>
          <p:cNvSpPr txBox="1"/>
          <p:nvPr/>
        </p:nvSpPr>
        <p:spPr>
          <a:xfrm rot="16200000">
            <a:off x="3460522" y="1588150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Nano</a:t>
            </a:r>
            <a:r>
              <a:rPr lang="en-GB" dirty="0" smtClean="0"/>
              <a:t>-Bus</a:t>
            </a:r>
            <a:endParaRPr lang="en-GB" dirty="0"/>
          </a:p>
        </p:txBody>
      </p:sp>
      <p:sp>
        <p:nvSpPr>
          <p:cNvPr id="35" name="Left-Right Arrow 34"/>
          <p:cNvSpPr/>
          <p:nvPr/>
        </p:nvSpPr>
        <p:spPr>
          <a:xfrm>
            <a:off x="3923928" y="3068960"/>
            <a:ext cx="576064" cy="28803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Left-Right Arrow 35"/>
          <p:cNvSpPr/>
          <p:nvPr/>
        </p:nvSpPr>
        <p:spPr>
          <a:xfrm>
            <a:off x="4499992" y="1916832"/>
            <a:ext cx="576064" cy="28803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Left-Right Arrow 36"/>
          <p:cNvSpPr/>
          <p:nvPr/>
        </p:nvSpPr>
        <p:spPr>
          <a:xfrm>
            <a:off x="4499992" y="3573016"/>
            <a:ext cx="576064" cy="28803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Left-Right Arrow 37"/>
          <p:cNvSpPr/>
          <p:nvPr/>
        </p:nvSpPr>
        <p:spPr>
          <a:xfrm>
            <a:off x="4499992" y="5229200"/>
            <a:ext cx="576064" cy="28803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2555776" y="5877272"/>
            <a:ext cx="16561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Local Sensors &amp; Applications</a:t>
            </a:r>
            <a:endParaRPr lang="en-GB" dirty="0"/>
          </a:p>
        </p:txBody>
      </p:sp>
      <p:sp>
        <p:nvSpPr>
          <p:cNvPr id="40" name="TextBox 39"/>
          <p:cNvSpPr txBox="1"/>
          <p:nvPr/>
        </p:nvSpPr>
        <p:spPr>
          <a:xfrm>
            <a:off x="251520" y="836712"/>
            <a:ext cx="33123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Nano</a:t>
            </a:r>
            <a:r>
              <a:rPr lang="en-GB" dirty="0" smtClean="0"/>
              <a:t>-Bus extends the network capability &gt;250m with wired serial Slaves.  4 wire cable carries application power &amp; </a:t>
            </a:r>
            <a:r>
              <a:rPr lang="en-GB" dirty="0" err="1" smtClean="0"/>
              <a:t>comms</a:t>
            </a:r>
            <a:r>
              <a:rPr lang="en-GB" dirty="0" smtClean="0"/>
              <a:t>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39" descr="serial_slav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39752" y="5013176"/>
            <a:ext cx="1824203" cy="1368152"/>
          </a:xfrm>
          <a:prstGeom prst="rect">
            <a:avLst/>
          </a:prstGeom>
        </p:spPr>
      </p:pic>
      <p:pic>
        <p:nvPicPr>
          <p:cNvPr id="39" name="Picture 38" descr="serial_slav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88024" y="3140968"/>
            <a:ext cx="1824203" cy="1368152"/>
          </a:xfrm>
          <a:prstGeom prst="rect">
            <a:avLst/>
          </a:prstGeom>
        </p:spPr>
      </p:pic>
      <p:pic>
        <p:nvPicPr>
          <p:cNvPr id="33" name="Picture 32" descr="serial_slav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88024" y="1268760"/>
            <a:ext cx="1824203" cy="136815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Nanode</a:t>
            </a:r>
            <a:r>
              <a:rPr lang="en-GB" dirty="0" smtClean="0"/>
              <a:t> as a Wireless Bridge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5508104" y="5157192"/>
            <a:ext cx="1152128" cy="13681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Cloud 4"/>
          <p:cNvSpPr/>
          <p:nvPr/>
        </p:nvSpPr>
        <p:spPr>
          <a:xfrm>
            <a:off x="395536" y="3140968"/>
            <a:ext cx="914400" cy="9144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7524328" y="1772816"/>
            <a:ext cx="1152128" cy="13681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7524328" y="3573016"/>
            <a:ext cx="1152128" cy="13681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Elbow Connector 7"/>
          <p:cNvCxnSpPr/>
          <p:nvPr/>
        </p:nvCxnSpPr>
        <p:spPr>
          <a:xfrm>
            <a:off x="6588224" y="3573016"/>
            <a:ext cx="914400" cy="914400"/>
          </a:xfrm>
          <a:prstGeom prst="bentConnector3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51520" y="4077072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Internet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7452320" y="3140968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Sensors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7452320" y="4869160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Actuators</a:t>
            </a:r>
            <a:endParaRPr lang="en-GB" dirty="0"/>
          </a:p>
        </p:txBody>
      </p:sp>
      <p:pic>
        <p:nvPicPr>
          <p:cNvPr id="12" name="Picture 11" descr="Nanode_1[1]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67744" y="2996952"/>
            <a:ext cx="1824203" cy="1368152"/>
          </a:xfrm>
          <a:prstGeom prst="rect">
            <a:avLst/>
          </a:prstGeom>
        </p:spPr>
      </p:pic>
      <p:sp>
        <p:nvSpPr>
          <p:cNvPr id="13" name="Left-Right Arrow 12"/>
          <p:cNvSpPr/>
          <p:nvPr/>
        </p:nvSpPr>
        <p:spPr>
          <a:xfrm>
            <a:off x="1331640" y="3356992"/>
            <a:ext cx="1008112" cy="48463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2843808" y="3140968"/>
            <a:ext cx="936104" cy="936104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/>
              <a:t>Wireless Shield</a:t>
            </a:r>
            <a:endParaRPr lang="en-GB" sz="1600" dirty="0"/>
          </a:p>
        </p:txBody>
      </p:sp>
      <p:pic>
        <p:nvPicPr>
          <p:cNvPr id="15" name="Picture 14" descr="pachube_logo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2708920"/>
            <a:ext cx="1274541" cy="432048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2267744" y="2276872"/>
            <a:ext cx="1440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One </a:t>
            </a:r>
            <a:r>
              <a:rPr lang="en-GB" dirty="0" err="1" smtClean="0"/>
              <a:t>Nanode</a:t>
            </a:r>
            <a:r>
              <a:rPr lang="en-GB" dirty="0" smtClean="0"/>
              <a:t> Master</a:t>
            </a:r>
            <a:endParaRPr lang="en-GB" dirty="0"/>
          </a:p>
        </p:txBody>
      </p:sp>
      <p:cxnSp>
        <p:nvCxnSpPr>
          <p:cNvPr id="23" name="Elbow Connector 22"/>
          <p:cNvCxnSpPr/>
          <p:nvPr/>
        </p:nvCxnSpPr>
        <p:spPr>
          <a:xfrm>
            <a:off x="4139952" y="5373216"/>
            <a:ext cx="1368152" cy="432048"/>
          </a:xfrm>
          <a:prstGeom prst="bent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Elbow Connector 23"/>
          <p:cNvCxnSpPr/>
          <p:nvPr/>
        </p:nvCxnSpPr>
        <p:spPr>
          <a:xfrm>
            <a:off x="6588224" y="1700808"/>
            <a:ext cx="914400" cy="914400"/>
          </a:xfrm>
          <a:prstGeom prst="bentConnector3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5580112" y="5301208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rgbClr val="FF0000"/>
                </a:solidFill>
              </a:rPr>
              <a:t>123.4</a:t>
            </a:r>
            <a:endParaRPr lang="en-GB" sz="2800" dirty="0">
              <a:solidFill>
                <a:srgbClr val="FF0000"/>
              </a:solidFill>
            </a:endParaRPr>
          </a:p>
        </p:txBody>
      </p:sp>
      <p:sp>
        <p:nvSpPr>
          <p:cNvPr id="26" name="Left-Right Arrow 25"/>
          <p:cNvSpPr/>
          <p:nvPr/>
        </p:nvSpPr>
        <p:spPr>
          <a:xfrm rot="16200000">
            <a:off x="2951820" y="2744924"/>
            <a:ext cx="3024336" cy="36004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/>
          <p:cNvSpPr txBox="1"/>
          <p:nvPr/>
        </p:nvSpPr>
        <p:spPr>
          <a:xfrm rot="16200000">
            <a:off x="3388514" y="2092206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Nano</a:t>
            </a:r>
            <a:r>
              <a:rPr lang="en-GB" dirty="0" smtClean="0"/>
              <a:t>-Bus</a:t>
            </a:r>
            <a:endParaRPr lang="en-GB" dirty="0"/>
          </a:p>
        </p:txBody>
      </p:sp>
      <p:sp>
        <p:nvSpPr>
          <p:cNvPr id="28" name="Left-Right Arrow 27"/>
          <p:cNvSpPr/>
          <p:nvPr/>
        </p:nvSpPr>
        <p:spPr>
          <a:xfrm>
            <a:off x="3923928" y="3284984"/>
            <a:ext cx="576064" cy="28803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Left-Right Arrow 28"/>
          <p:cNvSpPr/>
          <p:nvPr/>
        </p:nvSpPr>
        <p:spPr>
          <a:xfrm>
            <a:off x="4499992" y="2132856"/>
            <a:ext cx="576064" cy="28803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Left-Right Arrow 29"/>
          <p:cNvSpPr/>
          <p:nvPr/>
        </p:nvSpPr>
        <p:spPr>
          <a:xfrm>
            <a:off x="4499992" y="3789040"/>
            <a:ext cx="576064" cy="28803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TextBox 31"/>
          <p:cNvSpPr txBox="1"/>
          <p:nvPr/>
        </p:nvSpPr>
        <p:spPr>
          <a:xfrm>
            <a:off x="251520" y="1124744"/>
            <a:ext cx="33123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Nanodes</a:t>
            </a:r>
            <a:r>
              <a:rPr lang="en-GB" dirty="0" smtClean="0"/>
              <a:t> fitted with wireless shields extend network to remotely located nodes – bridging them to the Internet</a:t>
            </a:r>
            <a:endParaRPr lang="en-GB" dirty="0"/>
          </a:p>
        </p:txBody>
      </p:sp>
      <p:sp>
        <p:nvSpPr>
          <p:cNvPr id="34" name="Rectangle 33"/>
          <p:cNvSpPr/>
          <p:nvPr/>
        </p:nvSpPr>
        <p:spPr>
          <a:xfrm>
            <a:off x="2843808" y="5157192"/>
            <a:ext cx="936104" cy="936104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/>
              <a:t>Wir</a:t>
            </a:r>
            <a:r>
              <a:rPr lang="en-GB" sz="1600" b="1" dirty="0" smtClean="0"/>
              <a:t>e</a:t>
            </a:r>
            <a:r>
              <a:rPr lang="en-GB" sz="1600" dirty="0" smtClean="0"/>
              <a:t>less Shield</a:t>
            </a:r>
            <a:endParaRPr lang="en-GB" sz="1600" dirty="0"/>
          </a:p>
        </p:txBody>
      </p:sp>
      <p:sp>
        <p:nvSpPr>
          <p:cNvPr id="35" name="Lightning Bolt 34"/>
          <p:cNvSpPr/>
          <p:nvPr/>
        </p:nvSpPr>
        <p:spPr>
          <a:xfrm>
            <a:off x="3203848" y="4221088"/>
            <a:ext cx="216024" cy="864096"/>
          </a:xfrm>
          <a:prstGeom prst="lightningBolt">
            <a:avLst/>
          </a:prstGeom>
          <a:solidFill>
            <a:srgbClr val="FFC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TextBox 35"/>
          <p:cNvSpPr txBox="1"/>
          <p:nvPr/>
        </p:nvSpPr>
        <p:spPr>
          <a:xfrm>
            <a:off x="4932040" y="4437112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Wired Slaves</a:t>
            </a:r>
            <a:endParaRPr lang="en-GB" dirty="0"/>
          </a:p>
        </p:txBody>
      </p:sp>
      <p:sp>
        <p:nvSpPr>
          <p:cNvPr id="37" name="TextBox 36"/>
          <p:cNvSpPr txBox="1"/>
          <p:nvPr/>
        </p:nvSpPr>
        <p:spPr>
          <a:xfrm>
            <a:off x="2339752" y="6488668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Wireless Slave</a:t>
            </a:r>
            <a:endParaRPr lang="en-GB" dirty="0"/>
          </a:p>
        </p:txBody>
      </p:sp>
      <p:sp>
        <p:nvSpPr>
          <p:cNvPr id="38" name="TextBox 37"/>
          <p:cNvSpPr txBox="1"/>
          <p:nvPr/>
        </p:nvSpPr>
        <p:spPr>
          <a:xfrm>
            <a:off x="4499992" y="6488668"/>
            <a:ext cx="25862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Remotely Located Display</a:t>
            </a:r>
            <a:endParaRPr lang="en-GB" dirty="0"/>
          </a:p>
        </p:txBody>
      </p:sp>
      <p:sp>
        <p:nvSpPr>
          <p:cNvPr id="41" name="Rectangle 40"/>
          <p:cNvSpPr/>
          <p:nvPr/>
        </p:nvSpPr>
        <p:spPr>
          <a:xfrm>
            <a:off x="395536" y="5013176"/>
            <a:ext cx="1152128" cy="13681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5" name="Straight Arrow Connector 44"/>
          <p:cNvCxnSpPr/>
          <p:nvPr/>
        </p:nvCxnSpPr>
        <p:spPr>
          <a:xfrm>
            <a:off x="1547664" y="5733256"/>
            <a:ext cx="864096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323528" y="6488668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Application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N</a:t>
            </a:r>
            <a:r>
              <a:rPr lang="en-GB" dirty="0" err="1" smtClean="0"/>
              <a:t>anode</a:t>
            </a:r>
            <a:r>
              <a:rPr lang="en-GB" dirty="0" smtClean="0"/>
              <a:t> – More Fun in Pairs!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2699792" y="5229200"/>
            <a:ext cx="40324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err="1" smtClean="0"/>
              <a:t>Nanode</a:t>
            </a:r>
            <a:r>
              <a:rPr lang="en-GB" sz="3200" dirty="0" smtClean="0"/>
              <a:t> - Just Make It!</a:t>
            </a:r>
            <a:endParaRPr lang="en-GB" sz="3200" dirty="0"/>
          </a:p>
        </p:txBody>
      </p:sp>
      <p:pic>
        <p:nvPicPr>
          <p:cNvPr id="4" name="Picture 3" descr="pair_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67000" y="2000250"/>
            <a:ext cx="3810000" cy="2857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Nanode</a:t>
            </a:r>
            <a:r>
              <a:rPr lang="en-GB" dirty="0" smtClean="0"/>
              <a:t> - Thanks 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755576" y="1412776"/>
            <a:ext cx="792088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Code Design  </a:t>
            </a:r>
            <a:r>
              <a:rPr lang="en-GB" dirty="0" smtClean="0"/>
              <a:t>John </a:t>
            </a:r>
            <a:r>
              <a:rPr lang="en-GB" dirty="0" err="1" smtClean="0"/>
              <a:t>Crouchley</a:t>
            </a:r>
            <a:r>
              <a:rPr lang="en-GB" dirty="0" smtClean="0"/>
              <a:t> , </a:t>
            </a:r>
            <a:r>
              <a:rPr lang="en-GB" dirty="0" err="1" smtClean="0"/>
              <a:t>Trystan</a:t>
            </a:r>
            <a:r>
              <a:rPr lang="en-GB" dirty="0" smtClean="0"/>
              <a:t> Lea,  Andrew Lindsay, </a:t>
            </a:r>
            <a:r>
              <a:rPr lang="en-GB" dirty="0" err="1" smtClean="0"/>
              <a:t>Tuxgraphics</a:t>
            </a:r>
            <a:endParaRPr lang="en-GB" dirty="0" smtClean="0"/>
          </a:p>
          <a:p>
            <a:endParaRPr lang="en-GB" dirty="0" smtClean="0"/>
          </a:p>
          <a:p>
            <a:r>
              <a:rPr lang="en-GB" b="1" dirty="0" smtClean="0"/>
              <a:t>Hardware Design </a:t>
            </a:r>
            <a:r>
              <a:rPr lang="en-GB" dirty="0" smtClean="0"/>
              <a:t> Ken </a:t>
            </a:r>
            <a:r>
              <a:rPr lang="en-GB" dirty="0" err="1" smtClean="0"/>
              <a:t>Boak</a:t>
            </a:r>
            <a:r>
              <a:rPr lang="en-GB" dirty="0" smtClean="0"/>
              <a:t>, Roger Light</a:t>
            </a:r>
          </a:p>
          <a:p>
            <a:endParaRPr lang="en-GB" dirty="0" smtClean="0"/>
          </a:p>
          <a:p>
            <a:r>
              <a:rPr lang="en-GB" b="1" dirty="0" smtClean="0"/>
              <a:t>Beta Testing   </a:t>
            </a:r>
            <a:r>
              <a:rPr lang="en-GB" dirty="0" smtClean="0"/>
              <a:t>Stephen </a:t>
            </a:r>
            <a:r>
              <a:rPr lang="en-GB" dirty="0" err="1" smtClean="0"/>
              <a:t>Blomley</a:t>
            </a:r>
            <a:r>
              <a:rPr lang="en-GB" dirty="0" smtClean="0"/>
              <a:t>,</a:t>
            </a:r>
            <a:r>
              <a:rPr lang="en-GB" b="1" dirty="0" smtClean="0"/>
              <a:t> </a:t>
            </a:r>
            <a:r>
              <a:rPr lang="en-GB" dirty="0" smtClean="0"/>
              <a:t>Samuel Carlisle</a:t>
            </a:r>
            <a:r>
              <a:rPr lang="en-GB" b="1" dirty="0" smtClean="0"/>
              <a:t>, </a:t>
            </a:r>
            <a:r>
              <a:rPr lang="en-GB" dirty="0" smtClean="0"/>
              <a:t>John </a:t>
            </a:r>
            <a:r>
              <a:rPr lang="en-GB" dirty="0" err="1" smtClean="0"/>
              <a:t>Crouchley</a:t>
            </a:r>
            <a:r>
              <a:rPr lang="en-GB" dirty="0" smtClean="0"/>
              <a:t> , Glyn Hudson, </a:t>
            </a:r>
            <a:r>
              <a:rPr lang="en-GB" dirty="0" err="1" smtClean="0"/>
              <a:t>Trystan</a:t>
            </a:r>
            <a:r>
              <a:rPr lang="en-GB" dirty="0" smtClean="0"/>
              <a:t> Lea,  Andrew Lindsay</a:t>
            </a:r>
          </a:p>
          <a:p>
            <a:endParaRPr lang="en-GB" dirty="0"/>
          </a:p>
          <a:p>
            <a:r>
              <a:rPr lang="en-GB" b="1" dirty="0" smtClean="0"/>
              <a:t>Original Idea   </a:t>
            </a:r>
            <a:r>
              <a:rPr lang="en-GB" dirty="0" err="1" smtClean="0"/>
              <a:t>Tuxgraphics</a:t>
            </a:r>
            <a:r>
              <a:rPr lang="en-GB" dirty="0" smtClean="0"/>
              <a:t> 2007</a:t>
            </a:r>
          </a:p>
          <a:p>
            <a:endParaRPr lang="en-GB" dirty="0"/>
          </a:p>
          <a:p>
            <a:r>
              <a:rPr lang="en-GB" b="1" dirty="0" smtClean="0"/>
              <a:t>In Association with  </a:t>
            </a:r>
            <a:r>
              <a:rPr lang="en-GB" dirty="0" smtClean="0"/>
              <a:t>London </a:t>
            </a:r>
            <a:r>
              <a:rPr lang="en-GB" dirty="0" err="1" smtClean="0"/>
              <a:t>Hackspace</a:t>
            </a:r>
            <a:r>
              <a:rPr lang="en-GB" dirty="0" smtClean="0"/>
              <a:t> Foundation, </a:t>
            </a:r>
            <a:r>
              <a:rPr lang="en-GB" dirty="0" err="1" smtClean="0"/>
              <a:t>Pachube</a:t>
            </a:r>
            <a:r>
              <a:rPr lang="en-GB" dirty="0" smtClean="0"/>
              <a:t>,       OpenEnergyMonitor.org,  Arbour Wood Ltd.</a:t>
            </a:r>
            <a:endParaRPr lang="en-GB" b="1" dirty="0" smtClean="0"/>
          </a:p>
          <a:p>
            <a:endParaRPr lang="en-GB" b="1" dirty="0"/>
          </a:p>
        </p:txBody>
      </p:sp>
      <p:pic>
        <p:nvPicPr>
          <p:cNvPr id="4" name="Picture 3" descr="pachube_logo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52120" y="5589240"/>
            <a:ext cx="1685925" cy="571500"/>
          </a:xfrm>
          <a:prstGeom prst="rect">
            <a:avLst/>
          </a:prstGeom>
        </p:spPr>
      </p:pic>
      <p:pic>
        <p:nvPicPr>
          <p:cNvPr id="5" name="Picture 4" descr="lhs-logo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11960" y="4581128"/>
            <a:ext cx="1087340" cy="1109777"/>
          </a:xfrm>
          <a:prstGeom prst="rect">
            <a:avLst/>
          </a:prstGeom>
        </p:spPr>
      </p:pic>
      <p:pic>
        <p:nvPicPr>
          <p:cNvPr id="7" name="Picture 6" descr="tuxgraphicsorg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95936" y="3212976"/>
            <a:ext cx="3051995" cy="57606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27584" y="5013176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Nanode</a:t>
            </a:r>
            <a:r>
              <a:rPr lang="en-GB" dirty="0" smtClean="0"/>
              <a:t>,  designed for </a:t>
            </a:r>
            <a:r>
              <a:rPr lang="en-GB" dirty="0" err="1" smtClean="0"/>
              <a:t>Hackspace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4067944" y="5805264"/>
            <a:ext cx="1594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Empowered by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3059832" y="6309320"/>
            <a:ext cx="42644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err="1" smtClean="0"/>
              <a:t>Nanode</a:t>
            </a:r>
            <a:r>
              <a:rPr lang="en-GB" sz="1200" dirty="0" smtClean="0"/>
              <a:t>,  an Arbour Wood design  (c) 2011  ken.boak@gmail.com</a:t>
            </a:r>
            <a:endParaRPr lang="en-GB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GB" dirty="0" err="1" smtClean="0"/>
              <a:t>Nanode</a:t>
            </a:r>
            <a:r>
              <a:rPr lang="en-GB" dirty="0" smtClean="0"/>
              <a:t> – In a Nutshell</a:t>
            </a:r>
            <a:endParaRPr lang="en-GB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79512" y="1628800"/>
            <a:ext cx="8748464" cy="4525963"/>
          </a:xfrm>
        </p:spPr>
        <p:txBody>
          <a:bodyPr>
            <a:normAutofit fontScale="85000" lnSpcReduction="20000"/>
          </a:bodyPr>
          <a:lstStyle/>
          <a:p>
            <a:r>
              <a:rPr lang="en-GB" dirty="0" err="1" smtClean="0"/>
              <a:t>Nanode</a:t>
            </a:r>
            <a:r>
              <a:rPr lang="en-GB" dirty="0" smtClean="0"/>
              <a:t> – a low cost Network Applications Node</a:t>
            </a:r>
          </a:p>
          <a:p>
            <a:r>
              <a:rPr lang="en-GB" dirty="0" smtClean="0"/>
              <a:t>A Target to develop Web Connectivity Applications</a:t>
            </a:r>
          </a:p>
          <a:p>
            <a:r>
              <a:rPr lang="en-GB" dirty="0" smtClean="0"/>
              <a:t>Uses </a:t>
            </a:r>
            <a:r>
              <a:rPr lang="en-GB" dirty="0" err="1" smtClean="0"/>
              <a:t>Pachube</a:t>
            </a:r>
            <a:r>
              <a:rPr lang="en-GB" dirty="0" smtClean="0"/>
              <a:t> for Pub/Sub data &amp; command exchange</a:t>
            </a:r>
          </a:p>
          <a:p>
            <a:r>
              <a:rPr lang="en-GB" dirty="0" smtClean="0"/>
              <a:t>“</a:t>
            </a:r>
            <a:r>
              <a:rPr lang="en-GB" dirty="0" err="1" smtClean="0"/>
              <a:t>Nano</a:t>
            </a:r>
            <a:r>
              <a:rPr lang="en-GB" dirty="0" smtClean="0"/>
              <a:t>-Tweet” M2M Messaging for Microcontrollers</a:t>
            </a:r>
          </a:p>
          <a:p>
            <a:r>
              <a:rPr lang="en-GB" dirty="0" smtClean="0"/>
              <a:t>A platform on which to build the Internet of Things</a:t>
            </a:r>
          </a:p>
          <a:p>
            <a:r>
              <a:rPr lang="en-GB" dirty="0" smtClean="0"/>
              <a:t>Versatile, open source firmware &amp; hardware</a:t>
            </a:r>
          </a:p>
          <a:p>
            <a:r>
              <a:rPr lang="en-GB" dirty="0" err="1" smtClean="0"/>
              <a:t>Arduino</a:t>
            </a:r>
            <a:r>
              <a:rPr lang="en-GB" dirty="0" smtClean="0"/>
              <a:t> compatible – so familiar to many developers</a:t>
            </a:r>
          </a:p>
          <a:p>
            <a:r>
              <a:rPr lang="en-GB" dirty="0" smtClean="0"/>
              <a:t>Under £20  (25 Euros, US$30) to make from a DIY kit</a:t>
            </a:r>
          </a:p>
          <a:p>
            <a:endParaRPr lang="en-GB" dirty="0" smtClean="0"/>
          </a:p>
          <a:p>
            <a:r>
              <a:rPr lang="en-GB" dirty="0" err="1" smtClean="0"/>
              <a:t>Nanode</a:t>
            </a:r>
            <a:r>
              <a:rPr lang="en-GB" dirty="0" smtClean="0"/>
              <a:t> – Just Make It!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Nanode</a:t>
            </a:r>
            <a:r>
              <a:rPr lang="en-GB" dirty="0" smtClean="0"/>
              <a:t> – The Concept Emerges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First Prototype Breadboard August 2010</a:t>
            </a:r>
          </a:p>
          <a:p>
            <a:r>
              <a:rPr lang="en-GB" dirty="0" smtClean="0"/>
              <a:t>ATmega328</a:t>
            </a:r>
          </a:p>
          <a:p>
            <a:r>
              <a:rPr lang="en-GB" dirty="0" smtClean="0"/>
              <a:t>ENC28J60</a:t>
            </a:r>
          </a:p>
          <a:p>
            <a:r>
              <a:rPr lang="en-GB" dirty="0" smtClean="0"/>
              <a:t>74HC125</a:t>
            </a:r>
          </a:p>
          <a:p>
            <a:r>
              <a:rPr lang="en-GB" dirty="0" err="1" smtClean="0"/>
              <a:t>MagJack</a:t>
            </a:r>
            <a:endParaRPr lang="en-GB" dirty="0" smtClean="0"/>
          </a:p>
          <a:p>
            <a:r>
              <a:rPr lang="en-GB" dirty="0" smtClean="0"/>
              <a:t>FTDI cable</a:t>
            </a:r>
          </a:p>
          <a:p>
            <a:r>
              <a:rPr lang="en-GB" dirty="0" smtClean="0"/>
              <a:t>£10 in parts</a:t>
            </a:r>
          </a:p>
          <a:p>
            <a:r>
              <a:rPr lang="en-GB" dirty="0" err="1" smtClean="0"/>
              <a:t>Nanode</a:t>
            </a:r>
            <a:r>
              <a:rPr lang="en-GB" dirty="0" smtClean="0"/>
              <a:t> – designed for low cost and easy to build</a:t>
            </a:r>
          </a:p>
          <a:p>
            <a:endParaRPr lang="en-GB" dirty="0"/>
          </a:p>
        </p:txBody>
      </p:sp>
      <p:pic>
        <p:nvPicPr>
          <p:cNvPr id="4" name="Picture 3" descr="breadboard_web_serv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63888" y="2060848"/>
            <a:ext cx="4320481" cy="32403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Nanode</a:t>
            </a:r>
            <a:r>
              <a:rPr lang="en-GB" dirty="0" smtClean="0"/>
              <a:t> - a simple DIY Kit</a:t>
            </a:r>
            <a:endParaRPr lang="en-GB" dirty="0"/>
          </a:p>
        </p:txBody>
      </p:sp>
      <p:pic>
        <p:nvPicPr>
          <p:cNvPr id="3" name="Picture 2" descr="Nanode_1[1]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1401763" y="1646238"/>
            <a:ext cx="6338887" cy="47545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554960" cy="1143000"/>
          </a:xfrm>
        </p:spPr>
        <p:txBody>
          <a:bodyPr>
            <a:normAutofit fontScale="90000"/>
          </a:bodyPr>
          <a:lstStyle/>
          <a:p>
            <a:r>
              <a:rPr lang="en-GB" dirty="0" err="1" smtClean="0"/>
              <a:t>Nanode</a:t>
            </a:r>
            <a:r>
              <a:rPr lang="en-GB" dirty="0" smtClean="0"/>
              <a:t> - Empowered by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1403648" y="1772816"/>
            <a:ext cx="6912768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3200" dirty="0" smtClean="0"/>
              <a:t>  </a:t>
            </a:r>
            <a:r>
              <a:rPr lang="en-GB" sz="3200" dirty="0" err="1" smtClean="0"/>
              <a:t>Pachube</a:t>
            </a:r>
            <a:r>
              <a:rPr lang="en-GB" sz="3200" dirty="0" smtClean="0"/>
              <a:t> API using CSV data format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 smtClean="0"/>
              <a:t>  Publisher/Subscriber Model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 smtClean="0"/>
              <a:t>  Suits resource limited microcontrollers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 smtClean="0"/>
              <a:t>  Embeds both sensor data and serial commands into </a:t>
            </a:r>
            <a:r>
              <a:rPr lang="en-GB" sz="3200" dirty="0" err="1" smtClean="0"/>
              <a:t>Pachube</a:t>
            </a:r>
            <a:r>
              <a:rPr lang="en-GB" sz="3200" dirty="0" smtClean="0"/>
              <a:t> Feed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 smtClean="0"/>
              <a:t>  Simple serial protocol “</a:t>
            </a:r>
            <a:r>
              <a:rPr lang="en-GB" sz="3200" dirty="0" err="1" smtClean="0"/>
              <a:t>Nano</a:t>
            </a:r>
            <a:r>
              <a:rPr lang="en-GB" sz="3200" dirty="0" smtClean="0"/>
              <a:t>-Tweet”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 smtClean="0"/>
              <a:t>  M2M Messaging for Microcontrollers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 smtClean="0"/>
              <a:t>  5 second command latency is typical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 smtClean="0"/>
              <a:t>  </a:t>
            </a:r>
            <a:r>
              <a:rPr lang="en-GB" sz="3200" dirty="0" err="1" smtClean="0"/>
              <a:t>Nanode</a:t>
            </a:r>
            <a:r>
              <a:rPr lang="en-GB" sz="3200" dirty="0" smtClean="0"/>
              <a:t>  - Connecting Environments</a:t>
            </a:r>
          </a:p>
          <a:p>
            <a:endParaRPr lang="en-GB" sz="3200" dirty="0"/>
          </a:p>
        </p:txBody>
      </p:sp>
      <p:pic>
        <p:nvPicPr>
          <p:cNvPr id="4" name="Picture 3" descr="pachube_logo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56176" y="332656"/>
            <a:ext cx="2613890" cy="8860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568952" cy="634082"/>
          </a:xfrm>
        </p:spPr>
        <p:txBody>
          <a:bodyPr>
            <a:normAutofit/>
          </a:bodyPr>
          <a:lstStyle/>
          <a:p>
            <a:r>
              <a:rPr lang="en-GB" sz="2800" dirty="0" err="1" smtClean="0"/>
              <a:t>Nano</a:t>
            </a:r>
            <a:r>
              <a:rPr lang="en-GB" sz="2800" dirty="0" smtClean="0"/>
              <a:t>-Tweet  - “Social Networking” for Microcontrollers</a:t>
            </a:r>
            <a:endParaRPr lang="en-GB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611560" y="836712"/>
            <a:ext cx="82089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Nano</a:t>
            </a:r>
            <a:r>
              <a:rPr lang="en-GB" dirty="0" smtClean="0"/>
              <a:t>–Tweet M2M Messaging for resource limited microcontrollers</a:t>
            </a:r>
          </a:p>
          <a:p>
            <a:r>
              <a:rPr lang="en-GB" dirty="0" smtClean="0"/>
              <a:t>Only need serial CSV string and simple Command Interpreter – </a:t>
            </a:r>
            <a:r>
              <a:rPr lang="en-GB" dirty="0" err="1" smtClean="0"/>
              <a:t>Pachube</a:t>
            </a:r>
            <a:r>
              <a:rPr lang="en-GB" dirty="0" smtClean="0"/>
              <a:t> does the rest</a:t>
            </a:r>
          </a:p>
          <a:p>
            <a:r>
              <a:rPr lang="en-GB" dirty="0" smtClean="0"/>
              <a:t>Alpha characters are </a:t>
            </a:r>
            <a:r>
              <a:rPr lang="en-GB" i="1" dirty="0" smtClean="0"/>
              <a:t>Action Commands</a:t>
            </a:r>
            <a:r>
              <a:rPr lang="en-GB" dirty="0" smtClean="0"/>
              <a:t>, Punctuation marks are  control </a:t>
            </a:r>
            <a:r>
              <a:rPr lang="en-GB" i="1" dirty="0" smtClean="0"/>
              <a:t>Primitives</a:t>
            </a:r>
          </a:p>
          <a:p>
            <a:r>
              <a:rPr lang="en-GB" dirty="0" smtClean="0"/>
              <a:t>Numbers are data </a:t>
            </a:r>
            <a:r>
              <a:rPr lang="en-GB" i="1" dirty="0" smtClean="0"/>
              <a:t>Arguments Integers 0-65535 or decimals</a:t>
            </a:r>
            <a:endParaRPr lang="en-GB" i="1" dirty="0"/>
          </a:p>
        </p:txBody>
      </p:sp>
      <p:pic>
        <p:nvPicPr>
          <p:cNvPr id="4" name="Content Placeholder 3" descr="Nanode_1[1]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88024" y="2780928"/>
            <a:ext cx="1806145" cy="1354609"/>
          </a:xfrm>
          <a:prstGeom prst="rect">
            <a:avLst/>
          </a:prstGeom>
        </p:spPr>
      </p:pic>
      <p:sp>
        <p:nvSpPr>
          <p:cNvPr id="5" name="Cloud 4"/>
          <p:cNvSpPr/>
          <p:nvPr/>
        </p:nvSpPr>
        <p:spPr>
          <a:xfrm>
            <a:off x="3131840" y="2924944"/>
            <a:ext cx="914400" cy="9144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Elbow Connector 6"/>
          <p:cNvCxnSpPr>
            <a:endCxn id="20" idx="1"/>
          </p:cNvCxnSpPr>
          <p:nvPr/>
        </p:nvCxnSpPr>
        <p:spPr>
          <a:xfrm>
            <a:off x="6588224" y="3356992"/>
            <a:ext cx="504056" cy="99011"/>
          </a:xfrm>
          <a:prstGeom prst="bent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987824" y="2420888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Internet</a:t>
            </a:r>
            <a:endParaRPr lang="en-GB" dirty="0"/>
          </a:p>
        </p:txBody>
      </p:sp>
      <p:pic>
        <p:nvPicPr>
          <p:cNvPr id="9" name="Picture 8" descr="Nanode_1[1]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0800000">
            <a:off x="611560" y="2636912"/>
            <a:ext cx="1824203" cy="1368152"/>
          </a:xfrm>
          <a:prstGeom prst="rect">
            <a:avLst/>
          </a:prstGeom>
        </p:spPr>
      </p:pic>
      <p:sp>
        <p:nvSpPr>
          <p:cNvPr id="10" name="Left-Right Arrow 9"/>
          <p:cNvSpPr/>
          <p:nvPr/>
        </p:nvSpPr>
        <p:spPr>
          <a:xfrm>
            <a:off x="2195736" y="3140968"/>
            <a:ext cx="1008112" cy="48463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Left-Right Arrow 10"/>
          <p:cNvSpPr/>
          <p:nvPr/>
        </p:nvSpPr>
        <p:spPr>
          <a:xfrm>
            <a:off x="3995936" y="3140968"/>
            <a:ext cx="1008112" cy="48463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 descr="pachube_logo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59832" y="3933056"/>
            <a:ext cx="849694" cy="288032"/>
          </a:xfrm>
          <a:prstGeom prst="rect">
            <a:avLst/>
          </a:prstGeom>
        </p:spPr>
      </p:pic>
      <p:cxnSp>
        <p:nvCxnSpPr>
          <p:cNvPr id="13" name="Straight Arrow Connector 12"/>
          <p:cNvCxnSpPr/>
          <p:nvPr/>
        </p:nvCxnSpPr>
        <p:spPr>
          <a:xfrm rot="5400000" flipH="1" flipV="1">
            <a:off x="467544" y="4365104"/>
            <a:ext cx="100811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rot="5400000" flipH="1" flipV="1">
            <a:off x="612354" y="4364310"/>
            <a:ext cx="100811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5400000" flipH="1" flipV="1">
            <a:off x="756370" y="4364310"/>
            <a:ext cx="100811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rot="5400000" flipH="1" flipV="1">
            <a:off x="900386" y="4364310"/>
            <a:ext cx="100811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rot="5400000" flipH="1" flipV="1">
            <a:off x="1044402" y="4364310"/>
            <a:ext cx="100811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rot="5400000" flipH="1" flipV="1">
            <a:off x="1188418" y="4364310"/>
            <a:ext cx="100811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539552" y="4869160"/>
            <a:ext cx="1728192" cy="13681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" name="Picture 19" descr="Mauve_lamp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092280" y="2780928"/>
            <a:ext cx="1800199" cy="1350149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7380312" y="4221088"/>
            <a:ext cx="11459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RGB Lamp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611560" y="4941168"/>
            <a:ext cx="16561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Sensor Data, Trigger Event or Command String</a:t>
            </a:r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2483768" y="4437112"/>
            <a:ext cx="633670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 simple RGB Lamp Example</a:t>
            </a:r>
          </a:p>
          <a:p>
            <a:endParaRPr lang="en-GB" dirty="0" smtClean="0"/>
          </a:p>
          <a:p>
            <a:r>
              <a:rPr lang="en-GB" dirty="0" smtClean="0"/>
              <a:t>Publisher sends L,255,0,255 as CSV data string to a </a:t>
            </a:r>
            <a:r>
              <a:rPr lang="en-GB" dirty="0" err="1" smtClean="0"/>
              <a:t>Pachube</a:t>
            </a:r>
            <a:r>
              <a:rPr lang="en-GB" dirty="0" smtClean="0"/>
              <a:t> feed</a:t>
            </a:r>
          </a:p>
          <a:p>
            <a:r>
              <a:rPr lang="en-GB" dirty="0" smtClean="0"/>
              <a:t>Subscriber GETS  L,255,0,255 from </a:t>
            </a:r>
            <a:r>
              <a:rPr lang="en-GB" dirty="0" err="1" smtClean="0"/>
              <a:t>Pachube</a:t>
            </a:r>
            <a:r>
              <a:rPr lang="en-GB" dirty="0" smtClean="0"/>
              <a:t> feed within 5 seconds</a:t>
            </a:r>
          </a:p>
          <a:p>
            <a:r>
              <a:rPr lang="en-GB" dirty="0" smtClean="0"/>
              <a:t>Decodes it to L  (lamp) command  and sets the R,G,&amp; B LED PWM channels to 255,0,255 respectively – a nice warm mauve glow.</a:t>
            </a:r>
            <a:endParaRPr lang="en-GB" dirty="0"/>
          </a:p>
        </p:txBody>
      </p:sp>
      <p:sp>
        <p:nvSpPr>
          <p:cNvPr id="25" name="TextBox 24"/>
          <p:cNvSpPr txBox="1"/>
          <p:nvPr/>
        </p:nvSpPr>
        <p:spPr>
          <a:xfrm>
            <a:off x="755576" y="2204864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Publisher</a:t>
            </a:r>
            <a:endParaRPr lang="en-GB" dirty="0"/>
          </a:p>
        </p:txBody>
      </p:sp>
      <p:sp>
        <p:nvSpPr>
          <p:cNvPr id="26" name="TextBox 25"/>
          <p:cNvSpPr txBox="1"/>
          <p:nvPr/>
        </p:nvSpPr>
        <p:spPr>
          <a:xfrm>
            <a:off x="4788024" y="2348880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Subscriber</a:t>
            </a:r>
            <a:endParaRPr lang="en-GB" dirty="0"/>
          </a:p>
        </p:txBody>
      </p:sp>
      <p:sp>
        <p:nvSpPr>
          <p:cNvPr id="27" name="TextBox 26"/>
          <p:cNvSpPr txBox="1"/>
          <p:nvPr/>
        </p:nvSpPr>
        <p:spPr>
          <a:xfrm>
            <a:off x="7092280" y="2348880"/>
            <a:ext cx="124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Application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Nanode</a:t>
            </a:r>
            <a:r>
              <a:rPr lang="en-GB" dirty="0" smtClean="0"/>
              <a:t> - Uses familiar </a:t>
            </a:r>
            <a:r>
              <a:rPr lang="en-GB" dirty="0" err="1" smtClean="0"/>
              <a:t>Arduino</a:t>
            </a:r>
            <a:r>
              <a:rPr lang="en-GB" dirty="0" smtClean="0"/>
              <a:t> IDE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Atmel ATmega328 running at 16MHz</a:t>
            </a:r>
          </a:p>
          <a:p>
            <a:r>
              <a:rPr lang="en-GB" dirty="0" smtClean="0"/>
              <a:t>Microchip ENC28J60 Ethernet Controller</a:t>
            </a:r>
          </a:p>
          <a:p>
            <a:r>
              <a:rPr lang="en-GB" dirty="0" smtClean="0"/>
              <a:t>Pin Compatible with </a:t>
            </a:r>
            <a:r>
              <a:rPr lang="en-GB" dirty="0" err="1" smtClean="0"/>
              <a:t>Arduino</a:t>
            </a:r>
            <a:r>
              <a:rPr lang="en-GB" dirty="0" smtClean="0"/>
              <a:t> Shields</a:t>
            </a:r>
          </a:p>
          <a:p>
            <a:r>
              <a:rPr lang="en-GB" dirty="0" smtClean="0"/>
              <a:t>“Breadboard Friendly”  I/O pins</a:t>
            </a:r>
          </a:p>
          <a:p>
            <a:r>
              <a:rPr lang="en-GB" dirty="0" err="1" smtClean="0"/>
              <a:t>Magjack</a:t>
            </a:r>
            <a:r>
              <a:rPr lang="en-GB" dirty="0" smtClean="0"/>
              <a:t>, USB and FTDI interfaces</a:t>
            </a:r>
          </a:p>
          <a:p>
            <a:r>
              <a:rPr lang="en-GB" dirty="0" smtClean="0"/>
              <a:t>“</a:t>
            </a:r>
            <a:r>
              <a:rPr lang="en-GB" dirty="0" err="1" smtClean="0"/>
              <a:t>Nano</a:t>
            </a:r>
            <a:r>
              <a:rPr lang="en-GB" dirty="0" smtClean="0"/>
              <a:t>-bus”  Local  wired serial network</a:t>
            </a:r>
          </a:p>
          <a:p>
            <a:r>
              <a:rPr lang="en-GB" dirty="0" smtClean="0"/>
              <a:t>Wireless added as a low cost shield option</a:t>
            </a:r>
          </a:p>
          <a:p>
            <a:r>
              <a:rPr lang="en-GB" dirty="0" smtClean="0"/>
              <a:t>Programmed with </a:t>
            </a:r>
            <a:r>
              <a:rPr lang="en-GB" dirty="0" err="1" smtClean="0"/>
              <a:t>Arduino</a:t>
            </a:r>
            <a:r>
              <a:rPr lang="en-GB" dirty="0" smtClean="0"/>
              <a:t> IDE environment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Nanode</a:t>
            </a:r>
            <a:r>
              <a:rPr lang="en-GB" dirty="0" smtClean="0"/>
              <a:t> – can use </a:t>
            </a:r>
            <a:r>
              <a:rPr lang="en-GB" dirty="0" err="1" smtClean="0"/>
              <a:t>Arduino</a:t>
            </a:r>
            <a:r>
              <a:rPr lang="en-GB" dirty="0" smtClean="0"/>
              <a:t> shields</a:t>
            </a:r>
            <a:endParaRPr lang="en-GB" dirty="0"/>
          </a:p>
        </p:txBody>
      </p:sp>
      <p:pic>
        <p:nvPicPr>
          <p:cNvPr id="3" name="Picture 2" descr="Nanode_3[1]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1401763" y="1646238"/>
            <a:ext cx="6338887" cy="47545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3272" cy="1143000"/>
          </a:xfrm>
        </p:spPr>
        <p:txBody>
          <a:bodyPr>
            <a:normAutofit fontScale="90000"/>
          </a:bodyPr>
          <a:lstStyle/>
          <a:p>
            <a:r>
              <a:rPr lang="en-GB" dirty="0" err="1" smtClean="0"/>
              <a:t>Nanode</a:t>
            </a:r>
            <a:r>
              <a:rPr lang="en-GB" dirty="0" smtClean="0"/>
              <a:t> built on low </a:t>
            </a:r>
            <a:r>
              <a:rPr lang="en-GB" dirty="0"/>
              <a:t>c</a:t>
            </a:r>
            <a:r>
              <a:rPr lang="en-GB" dirty="0" smtClean="0"/>
              <a:t>ost </a:t>
            </a:r>
            <a:r>
              <a:rPr lang="en-GB" dirty="0"/>
              <a:t>t</a:t>
            </a:r>
            <a:r>
              <a:rPr lang="en-GB" dirty="0" smtClean="0"/>
              <a:t>wo </a:t>
            </a:r>
            <a:r>
              <a:rPr lang="en-GB" dirty="0"/>
              <a:t>l</a:t>
            </a:r>
            <a:r>
              <a:rPr lang="en-GB" dirty="0" smtClean="0"/>
              <a:t>ayer PCB</a:t>
            </a:r>
            <a:endParaRPr lang="en-GB" dirty="0"/>
          </a:p>
        </p:txBody>
      </p:sp>
      <p:pic>
        <p:nvPicPr>
          <p:cNvPr id="3" name="Picture 2" descr="nanode2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539552" y="1700808"/>
            <a:ext cx="3746946" cy="2790874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 descr="Bare_pc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1700808"/>
            <a:ext cx="3810000" cy="2857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2694</TotalTime>
  <Words>771</Words>
  <Application>Microsoft Office PowerPoint</Application>
  <PresentationFormat>On-screen Show (4:3)</PresentationFormat>
  <Paragraphs>143</Paragraphs>
  <Slides>18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Introducing Nanode</vt:lpstr>
      <vt:lpstr>Nanode – In a Nutshell</vt:lpstr>
      <vt:lpstr>Nanode – The Concept Emerges</vt:lpstr>
      <vt:lpstr>Nanode - a simple DIY Kit</vt:lpstr>
      <vt:lpstr>Nanode - Empowered by</vt:lpstr>
      <vt:lpstr>Nano-Tweet  - “Social Networking” for Microcontrollers</vt:lpstr>
      <vt:lpstr>Nanode - Uses familiar Arduino IDE</vt:lpstr>
      <vt:lpstr>Nanode – can use Arduino shields</vt:lpstr>
      <vt:lpstr>Nanode built on low cost two layer PCB</vt:lpstr>
      <vt:lpstr>Nanode – Built for DIY Construction</vt:lpstr>
      <vt:lpstr>Nanode is an Open Source Design</vt:lpstr>
      <vt:lpstr>Nanode uses Open Source Hardware </vt:lpstr>
      <vt:lpstr>Nanode - Applications</vt:lpstr>
      <vt:lpstr>Nanode – the Versatile Network Node </vt:lpstr>
      <vt:lpstr>Nano-Bus – A local Wired Serial Network</vt:lpstr>
      <vt:lpstr>Nanode as a Wireless Bridge</vt:lpstr>
      <vt:lpstr>Nanode – More Fun in Pairs!</vt:lpstr>
      <vt:lpstr>Nanode - Thanks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Introducing Nanode</dc:title>
  <dc:creator>kenboak</dc:creator>
  <cp:lastModifiedBy>Ken Boak</cp:lastModifiedBy>
  <cp:revision>66</cp:revision>
  <dcterms:created xsi:type="dcterms:W3CDTF">2011-04-05T12:41:01Z</dcterms:created>
  <dcterms:modified xsi:type="dcterms:W3CDTF">2011-04-07T17:08:50Z</dcterms:modified>
  <cp:contentStatus>Final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